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5"/>
    <p:sldMasterId id="2147483769" r:id="rId6"/>
  </p:sldMasterIdLst>
  <p:notesMasterIdLst>
    <p:notesMasterId r:id="rId21"/>
  </p:notesMasterIdLst>
  <p:handoutMasterIdLst>
    <p:handoutMasterId r:id="rId22"/>
  </p:handoutMasterIdLst>
  <p:sldIdLst>
    <p:sldId id="449" r:id="rId7"/>
    <p:sldId id="486" r:id="rId8"/>
    <p:sldId id="450" r:id="rId9"/>
    <p:sldId id="485" r:id="rId10"/>
    <p:sldId id="482" r:id="rId11"/>
    <p:sldId id="491" r:id="rId12"/>
    <p:sldId id="487" r:id="rId13"/>
    <p:sldId id="488" r:id="rId14"/>
    <p:sldId id="489" r:id="rId15"/>
    <p:sldId id="490" r:id="rId16"/>
    <p:sldId id="473" r:id="rId17"/>
    <p:sldId id="483" r:id="rId18"/>
    <p:sldId id="484" r:id="rId19"/>
    <p:sldId id="479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5D2C549-1660-49AF-A7CD-439704EAC6AC}">
          <p14:sldIdLst>
            <p14:sldId id="449"/>
            <p14:sldId id="486"/>
            <p14:sldId id="450"/>
            <p14:sldId id="485"/>
            <p14:sldId id="482"/>
            <p14:sldId id="491"/>
            <p14:sldId id="487"/>
            <p14:sldId id="488"/>
            <p14:sldId id="489"/>
            <p14:sldId id="490"/>
            <p14:sldId id="473"/>
            <p14:sldId id="483"/>
            <p14:sldId id="484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ufleńska, Maria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1F35"/>
    <a:srgbClr val="7C0F1E"/>
    <a:srgbClr val="AA0023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 autoAdjust="0"/>
  </p:normalViewPr>
  <p:slideViewPr>
    <p:cSldViewPr>
      <p:cViewPr varScale="1">
        <p:scale>
          <a:sx n="40" d="100"/>
          <a:sy n="40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9B0B-A204-4E50-8E4B-C777D1F32582}" type="datetimeFigureOut">
              <a:rPr lang="pl-PL" smtClean="0"/>
              <a:t>2017-12-05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876-233F-4DF5-82CB-B11538F8EE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909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C6134-FC84-448B-89C4-83B9B25D1C96}" type="datetimeFigureOut">
              <a:rPr lang="pl-PL" smtClean="0"/>
              <a:t>2017-12-05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5643-9503-4309-ABEB-D88606F7917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4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5643-9503-4309-ABEB-D88606F7917C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898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5643-9503-4309-ABEB-D88606F7917C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12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9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5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7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2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0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0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6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076575"/>
            <a:ext cx="5386388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CF002B"/>
                </a:solidFill>
                <a:latin typeface="+mj-lt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775200"/>
            <a:ext cx="5386388" cy="1104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46088" y="6134100"/>
            <a:ext cx="5397500" cy="365125"/>
          </a:xfrm>
          <a:prstGeom prst="rect">
            <a:avLst/>
          </a:prstGeom>
        </p:spPr>
        <p:txBody>
          <a:bodyPr anchor="t"/>
          <a:lstStyle>
            <a:lvl1pPr algn="l"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defTabSz="457200"/>
            <a:endParaRPr lang="pl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-2" y="1"/>
            <a:ext cx="9143997" cy="6860382"/>
            <a:chOff x="-2" y="1"/>
            <a:chExt cx="9143997" cy="6860382"/>
          </a:xfrm>
        </p:grpSpPr>
        <p:sp>
          <p:nvSpPr>
            <p:cNvPr id="7" name="Prostokąt 6"/>
            <p:cNvSpPr/>
            <p:nvPr userDrawn="1"/>
          </p:nvSpPr>
          <p:spPr>
            <a:xfrm>
              <a:off x="0" y="1"/>
              <a:ext cx="380999" cy="790573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8" name="Prostokąt 7"/>
            <p:cNvSpPr/>
            <p:nvPr userDrawn="1"/>
          </p:nvSpPr>
          <p:spPr>
            <a:xfrm>
              <a:off x="-2" y="790574"/>
              <a:ext cx="381001" cy="714377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 userDrawn="1"/>
          </p:nvSpPr>
          <p:spPr>
            <a:xfrm>
              <a:off x="0" y="1504951"/>
              <a:ext cx="381000" cy="535304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 rot="5400000">
              <a:off x="3138485" y="3738563"/>
              <a:ext cx="361949" cy="5876928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 rot="5400000">
              <a:off x="7518793" y="5235182"/>
              <a:ext cx="364331" cy="2886072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17" y="2317364"/>
            <a:ext cx="2362818" cy="4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 userDrawn="1"/>
        </p:nvSpPr>
        <p:spPr>
          <a:xfrm rot="16200000">
            <a:off x="-2491857" y="4027587"/>
            <a:ext cx="53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Inicjatywa JEREMIE </a:t>
            </a:r>
            <a:r>
              <a:rPr lang="pl-PL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rozwoju Polski</a:t>
            </a:r>
          </a:p>
        </p:txBody>
      </p:sp>
    </p:spTree>
    <p:extLst>
      <p:ext uri="{BB962C8B-B14F-4D97-AF65-F5344CB8AC3E}">
        <p14:creationId xmlns:p14="http://schemas.microsoft.com/office/powerpoint/2010/main" val="393927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2333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23899" y="3121905"/>
            <a:ext cx="5457826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/>
              <a:t>Tytuł prezentacji</a:t>
            </a:r>
            <a:br>
              <a:rPr lang="pl-PL" dirty="0"/>
            </a:br>
            <a:endParaRPr lang="en-GB" dirty="0"/>
          </a:p>
        </p:txBody>
      </p:sp>
      <p:pic>
        <p:nvPicPr>
          <p:cNvPr id="1026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2" y="2364989"/>
            <a:ext cx="2362818" cy="4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1" y="295275"/>
            <a:ext cx="27225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09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0375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2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pic>
        <p:nvPicPr>
          <p:cNvPr id="11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75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0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6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0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955143" y="3121905"/>
            <a:ext cx="5407364" cy="554745"/>
          </a:xfrm>
          <a:prstGeom prst="rect">
            <a:avLst/>
          </a:prstGeom>
        </p:spPr>
        <p:txBody>
          <a:bodyPr anchor="t"/>
          <a:lstStyle>
            <a:lvl1pPr algn="ctr">
              <a:defRPr sz="3200" b="1" baseline="0">
                <a:solidFill>
                  <a:srgbClr val="FF0000"/>
                </a:solidFill>
                <a:latin typeface="+mj-lt"/>
                <a:cs typeface="Verdana"/>
              </a:defRPr>
            </a:lvl1pPr>
          </a:lstStyle>
          <a:p>
            <a:r>
              <a:rPr lang="pl-PL" dirty="0"/>
              <a:t>Dziękuję za uwagę</a:t>
            </a:r>
            <a:endParaRPr lang="en-GB" dirty="0"/>
          </a:p>
        </p:txBody>
      </p:sp>
      <p:pic>
        <p:nvPicPr>
          <p:cNvPr id="9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INICJATYWA JEREMIE\PROMOCJA i INFORMACJA\2015 logo BGK - materiały\wspólne druki firmowe\PR, BGK, UE_kolo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519251"/>
            <a:ext cx="8724900" cy="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06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1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70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44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4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3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>
                <a:solidFill>
                  <a:prstClr val="black"/>
                </a:solidFill>
              </a:rPr>
              <a:t>204/204/204</a:t>
            </a: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>
                <a:solidFill>
                  <a:prstClr val="black"/>
                </a:solidFill>
              </a:rPr>
              <a:t>218/32/56</a:t>
            </a: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>
                <a:solidFill>
                  <a:prstClr val="black"/>
                </a:solidFill>
              </a:rPr>
              <a:t>118/126/132</a:t>
            </a: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>
                <a:solidFill>
                  <a:prstClr val="black"/>
                </a:solidFill>
              </a:rPr>
              <a:t>183/32/51</a:t>
            </a: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>
                <a:solidFill>
                  <a:prstClr val="black"/>
                </a:solidFill>
              </a:rPr>
              <a:t>227/30/54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-2" y="1"/>
            <a:ext cx="9143997" cy="6860382"/>
            <a:chOff x="-2" y="1"/>
            <a:chExt cx="9143997" cy="6860382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0" y="1"/>
              <a:ext cx="380999" cy="790573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6" name="Prostokąt 15"/>
            <p:cNvSpPr/>
            <p:nvPr userDrawn="1"/>
          </p:nvSpPr>
          <p:spPr>
            <a:xfrm>
              <a:off x="-2" y="790574"/>
              <a:ext cx="381001" cy="714377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7" name="Prostokąt 16"/>
            <p:cNvSpPr/>
            <p:nvPr userDrawn="1"/>
          </p:nvSpPr>
          <p:spPr>
            <a:xfrm>
              <a:off x="0" y="1504951"/>
              <a:ext cx="381000" cy="535304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8" name="Prostokąt 17"/>
            <p:cNvSpPr/>
            <p:nvPr userDrawn="1"/>
          </p:nvSpPr>
          <p:spPr>
            <a:xfrm rot="5400000">
              <a:off x="3128960" y="3748088"/>
              <a:ext cx="361949" cy="5857877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9" name="Prostokąt 18"/>
            <p:cNvSpPr/>
            <p:nvPr userDrawn="1"/>
          </p:nvSpPr>
          <p:spPr>
            <a:xfrm rot="5400000">
              <a:off x="7509269" y="5225657"/>
              <a:ext cx="364331" cy="2905121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pole tekstowe 1"/>
          <p:cNvSpPr txBox="1"/>
          <p:nvPr userDrawn="1"/>
        </p:nvSpPr>
        <p:spPr>
          <a:xfrm rot="16200000">
            <a:off x="-2491856" y="4027585"/>
            <a:ext cx="535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Inicjatywa JEREMIE </a:t>
            </a:r>
            <a:r>
              <a:rPr lang="pl-PL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rozwoju Polski</a:t>
            </a:r>
          </a:p>
        </p:txBody>
      </p:sp>
    </p:spTree>
    <p:extLst>
      <p:ext uri="{BB962C8B-B14F-4D97-AF65-F5344CB8AC3E}">
        <p14:creationId xmlns:p14="http://schemas.microsoft.com/office/powerpoint/2010/main" val="34255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reenvelo.pl/portal/pl/zanim-wyjedziesz/miejsca-przyjazne-rowerzystom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eenvelo.pl/artykul/124/miejsca-przyjazne-rowerzystom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8092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r>
              <a:rPr lang="pl-PL" dirty="0"/>
              <a:t>Przedsiębiorcza Polska Wschodnia -Turystyka</a:t>
            </a:r>
            <a:br>
              <a:rPr lang="pl-PL" dirty="0"/>
            </a:br>
            <a:br>
              <a:rPr lang="pl-PL" dirty="0"/>
            </a:br>
            <a:r>
              <a:rPr lang="pl-PL" sz="3100" i="1" dirty="0"/>
              <a:t>Instrument finansowy wspierający MŚP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7" y="4005064"/>
            <a:ext cx="5728122" cy="1652916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3876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2200" y="1340768"/>
            <a:ext cx="8839200" cy="5145756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Tworzenie i rozwój parków tematycznych przyczyniających się do wzrostu ruchu turystycznego (np. parki historyczne, rekreacyjne). 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Powstanie i rozwój produktów regionalnych i tradycyjnych, wzornictwo przemysłowe. 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Przywracanie tradycyjnych zawodów - rękodzieło i rzemiosło.</a:t>
            </a:r>
          </a:p>
          <a:p>
            <a:pPr lvl="0"/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Jako element ww. projektów, wsparciem może być objęte tworzenie usług polegających na wykorzystywaniu technik informacyjno-komunikacyjnych (TIK), np. w zakresie zapewnienia łatwego dostępu do informacji o usługach turystycznych (e-turystyka).</a:t>
            </a:r>
          </a:p>
          <a:p>
            <a:pPr lvl="0"/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W przypadku wsparcia obiektów, preferowane będą </a:t>
            </a:r>
            <a:r>
              <a:rPr lang="pl-PL" sz="1800">
                <a:solidFill>
                  <a:schemeClr val="tx1">
                    <a:lumMod val="75000"/>
                  </a:schemeClr>
                </a:solidFill>
              </a:rPr>
              <a:t>obiekty posiadające 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status „Miejsca Przyjaznego Rowerzystom” w ramach Wschodniego Szlaku Rowerowego </a:t>
            </a:r>
            <a:r>
              <a:rPr lang="pl-PL" sz="1800" i="1" dirty="0">
                <a:solidFill>
                  <a:schemeClr val="tx1">
                    <a:lumMod val="75000"/>
                  </a:schemeClr>
                </a:solidFill>
              </a:rPr>
              <a:t>Green Velo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. (</a:t>
            </a:r>
            <a:r>
              <a:rPr lang="pl-PL" sz="1800" u="sng" dirty="0">
                <a:solidFill>
                  <a:schemeClr val="tx1">
                    <a:lumMod val="75000"/>
                  </a:schemeClr>
                </a:solidFill>
                <a:hlinkClick r:id="rId2"/>
              </a:rPr>
              <a:t>http://greenvelo.pl/portal/pl/zanim-wyjedziesz/miejsca-przyjazne-rowerzystom</a:t>
            </a:r>
            <a:r>
              <a:rPr lang="pl-PL" sz="1800" u="sng" dirty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pl-PL" sz="2000" dirty="0"/>
          </a:p>
          <a:p>
            <a:pPr marL="0" lvl="0" indent="0">
              <a:buNone/>
            </a:pP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200" dirty="0"/>
            </a:br>
            <a:r>
              <a:rPr lang="pl-PL" sz="3200" dirty="0"/>
              <a:t>   </a:t>
            </a:r>
            <a:r>
              <a:rPr lang="pl-PL" sz="3100" dirty="0"/>
              <a:t>Przykładowe typy projektów do wsparcia </a:t>
            </a:r>
            <a:r>
              <a:rPr lang="pl-PL" sz="2200" dirty="0"/>
              <a:t>c.d.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9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Pośrednicy Finansowi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61925" y="1124744"/>
            <a:ext cx="8982075" cy="5184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800" i="1" dirty="0">
                <a:solidFill>
                  <a:schemeClr val="tx1">
                    <a:lumMod val="75000"/>
                  </a:schemeClr>
                </a:solidFill>
              </a:rPr>
              <a:t>Województwo lubelskie 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Lubelska Fundacja Rozwoju </a:t>
            </a:r>
          </a:p>
          <a:p>
            <a:pPr marL="0" indent="0">
              <a:spcBef>
                <a:spcPts val="1200"/>
              </a:spcBef>
              <a:buNone/>
            </a:pPr>
            <a:endParaRPr lang="pl-PL" sz="24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l-PL" sz="1800" i="1" dirty="0">
                <a:solidFill>
                  <a:schemeClr val="tx1">
                    <a:lumMod val="75000"/>
                  </a:schemeClr>
                </a:solidFill>
              </a:rPr>
              <a:t>Województwo podkarpackie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Agencja Rozwoju Regionalnego „MARR” S.A</a:t>
            </a:r>
          </a:p>
          <a:p>
            <a:pPr marL="446087" indent="0">
              <a:spcBef>
                <a:spcPts val="1200"/>
              </a:spcBef>
              <a:buNone/>
            </a:pPr>
            <a:endParaRPr lang="pl-PL" sz="2400" dirty="0"/>
          </a:p>
          <a:p>
            <a:pPr marL="446087" indent="0">
              <a:spcBef>
                <a:spcPts val="1200"/>
              </a:spcBef>
              <a:buNone/>
            </a:pPr>
            <a:endParaRPr lang="pl-PL" sz="2400" dirty="0"/>
          </a:p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i="1" dirty="0">
                <a:solidFill>
                  <a:srgbClr val="7F7F7F">
                    <a:lumMod val="75000"/>
                  </a:srgbClr>
                </a:solidFill>
              </a:rPr>
              <a:t>Województwo świętokrzyskie:</a:t>
            </a:r>
          </a:p>
          <a:p>
            <a:pPr marL="0" lvl="0" indent="0">
              <a:spcBef>
                <a:spcPts val="1200"/>
              </a:spcBef>
              <a:buClr>
                <a:srgbClr val="C20021"/>
              </a:buClr>
              <a:buNone/>
            </a:pPr>
            <a:r>
              <a:rPr lang="pl-PL" sz="1800" b="1" dirty="0">
                <a:solidFill>
                  <a:srgbClr val="7F7F7F">
                    <a:lumMod val="75000"/>
                  </a:srgbClr>
                </a:solidFill>
              </a:rPr>
              <a:t>Konsorcjum ECDF Spółka Akcyjna i Mega Sonic Spółka Akcyjna </a:t>
            </a:r>
          </a:p>
          <a:p>
            <a:pPr marL="446087" indent="0">
              <a:spcBef>
                <a:spcPts val="1200"/>
              </a:spcBef>
              <a:buNone/>
            </a:pPr>
            <a:endParaRPr lang="pl-PL" sz="2400" dirty="0"/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endParaRPr lang="pl-PL" sz="2400" dirty="0"/>
          </a:p>
          <a:p>
            <a:pPr marL="0" indent="0">
              <a:spcBef>
                <a:spcPts val="1200"/>
              </a:spcBef>
              <a:buNone/>
            </a:pPr>
            <a:endParaRPr lang="pl-PL" sz="2400" dirty="0"/>
          </a:p>
          <a:p>
            <a:pPr>
              <a:spcBef>
                <a:spcPts val="1200"/>
              </a:spcBef>
            </a:pPr>
            <a:endParaRPr lang="pl-PL" sz="2000" dirty="0"/>
          </a:p>
          <a:p>
            <a:pPr>
              <a:spcBef>
                <a:spcPts val="1200"/>
              </a:spcBef>
            </a:pPr>
            <a:endParaRPr lang="pl-PL" sz="2000" dirty="0"/>
          </a:p>
          <a:p>
            <a:pPr>
              <a:spcBef>
                <a:spcPts val="1200"/>
              </a:spcBef>
            </a:pPr>
            <a:endParaRPr lang="pl-PL" sz="2000" dirty="0"/>
          </a:p>
          <a:p>
            <a:pPr>
              <a:spcBef>
                <a:spcPts val="1200"/>
              </a:spcBef>
            </a:pPr>
            <a:endParaRPr lang="pl-PL" sz="2000" dirty="0"/>
          </a:p>
          <a:p>
            <a:pPr>
              <a:spcBef>
                <a:spcPts val="1200"/>
              </a:spcBef>
            </a:pPr>
            <a:endParaRPr lang="pl-PL" sz="2000" dirty="0"/>
          </a:p>
          <a:p>
            <a:pPr>
              <a:spcBef>
                <a:spcPts val="1200"/>
              </a:spcBef>
            </a:pPr>
            <a:endParaRPr lang="pl-PL" sz="15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012160" y="3284984"/>
            <a:ext cx="3308994" cy="2952328"/>
          </a:xfrm>
        </p:spPr>
        <p:txBody>
          <a:bodyPr/>
          <a:lstStyle/>
          <a:p>
            <a:endParaRPr lang="pl-PL" dirty="0"/>
          </a:p>
          <a:p>
            <a:endParaRPr lang="pl-PL" sz="4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32" y="1600674"/>
            <a:ext cx="1804825" cy="6041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08" y="3299239"/>
            <a:ext cx="1723549" cy="801529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11</a:t>
            </a:fld>
            <a:endParaRPr lang="pl-PL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88" y="5235870"/>
            <a:ext cx="2381711" cy="10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129" y="5445224"/>
            <a:ext cx="132294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723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Pośrednicy Finansowi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8658547" cy="5289772"/>
          </a:xfrm>
        </p:spPr>
        <p:txBody>
          <a:bodyPr/>
          <a:lstStyle/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i="1" dirty="0">
                <a:solidFill>
                  <a:schemeClr val="tx1">
                    <a:lumMod val="75000"/>
                  </a:schemeClr>
                </a:solidFill>
              </a:rPr>
              <a:t>Województwo warmińsko – mazurskie : </a:t>
            </a:r>
          </a:p>
          <a:p>
            <a:pPr marL="0" lvl="0" indent="0">
              <a:spcBef>
                <a:spcPts val="1200"/>
              </a:spcBef>
              <a:buClr>
                <a:srgbClr val="C20021"/>
              </a:buClr>
              <a:buNone/>
            </a:pPr>
            <a:r>
              <a:rPr lang="pl-PL" sz="1800" b="1" i="1" dirty="0">
                <a:solidFill>
                  <a:schemeClr val="tx1">
                    <a:lumMod val="75000"/>
                  </a:schemeClr>
                </a:solidFill>
              </a:rPr>
              <a:t>Konsorcjum ECDF Spółka Akcyjna i Mega Sonic Spółka Akcyjna </a:t>
            </a:r>
          </a:p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endParaRPr lang="pl-PL" sz="1800" i="1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endParaRPr lang="pl-PL" sz="1800" i="1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endParaRPr lang="pl-PL" sz="1800" i="1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spcBef>
                <a:spcPts val="1200"/>
              </a:spcBef>
              <a:buClr>
                <a:srgbClr val="C20021"/>
              </a:buClr>
              <a:buNone/>
            </a:pPr>
            <a:endParaRPr lang="pl-PL" sz="1800" i="1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i="1" dirty="0">
                <a:solidFill>
                  <a:schemeClr val="tx1">
                    <a:lumMod val="75000"/>
                  </a:schemeClr>
                </a:solidFill>
              </a:rPr>
              <a:t>Województwo podlaskie: </a:t>
            </a:r>
          </a:p>
          <a:p>
            <a:pPr marL="0" lvl="0" indent="0">
              <a:spcBef>
                <a:spcPts val="1200"/>
              </a:spcBef>
              <a:buClr>
                <a:srgbClr val="C20021"/>
              </a:buClr>
              <a:buNone/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Konsorcjum ECDF Spółka Akcyjna i Mega Sonic Spółka Akcyjna </a:t>
            </a:r>
          </a:p>
          <a:p>
            <a:pPr lvl="0">
              <a:buClr>
                <a:srgbClr val="C20021"/>
              </a:buClr>
            </a:pPr>
            <a:endParaRPr lang="pl-PL" dirty="0"/>
          </a:p>
          <a:p>
            <a:pPr lvl="0">
              <a:buClr>
                <a:srgbClr val="C20021"/>
              </a:buClr>
            </a:pPr>
            <a:endParaRPr lang="pl-PL" dirty="0"/>
          </a:p>
          <a:p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3" y="2204869"/>
            <a:ext cx="2381711" cy="10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34" y="2420893"/>
            <a:ext cx="1322947" cy="445047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12</a:t>
            </a:fld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20295"/>
            <a:ext cx="2376264" cy="10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94" y="5229200"/>
            <a:ext cx="13223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1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251520" y="188640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100" dirty="0">
                <a:solidFill>
                  <a:srgbClr val="C20021"/>
                </a:solidFill>
              </a:rPr>
              <a:t>Dane kontaktowe</a:t>
            </a:r>
            <a:br>
              <a:rPr dirty="0">
                <a:solidFill>
                  <a:srgbClr val="C20021"/>
                </a:solidFill>
              </a:rPr>
            </a:br>
            <a:r>
              <a:rPr lang="pl-PL" sz="1600" b="0" dirty="0">
                <a:solidFill>
                  <a:schemeClr val="tx1">
                    <a:lumMod val="75000"/>
                  </a:schemeClr>
                </a:solidFill>
              </a:rPr>
              <a:t>www.bgk.pl/przedsiebiorstwa/wsparcie-rozwoju-firm/przedsiebiorcza-polska-wschodnia-turystyka</a:t>
            </a:r>
            <a:r>
              <a:rPr sz="1800" dirty="0">
                <a:solidFill>
                  <a:srgbClr val="C20021"/>
                </a:solidFill>
              </a:rPr>
              <a:t>	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/>
          <a:srcRect l="794" b="4998"/>
          <a:stretch/>
        </p:blipFill>
        <p:spPr bwMode="auto">
          <a:xfrm>
            <a:off x="971600" y="1484784"/>
            <a:ext cx="7257117" cy="4300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wal 4"/>
          <p:cNvSpPr/>
          <p:nvPr/>
        </p:nvSpPr>
        <p:spPr>
          <a:xfrm>
            <a:off x="1403648" y="2204864"/>
            <a:ext cx="3312368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7866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72440" y="278764"/>
            <a:ext cx="6400800" cy="441560"/>
          </a:xfrm>
        </p:spPr>
        <p:txBody>
          <a:bodyPr>
            <a:normAutofit fontScale="90000"/>
          </a:bodyPr>
          <a:lstStyle/>
          <a:p>
            <a:pPr lvl="0" algn="ctr"/>
            <a:br>
              <a:rPr lang="pl-PL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endParaRPr lang="pl-PL" sz="3200" dirty="0"/>
          </a:p>
        </p:txBody>
      </p:sp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>
          <a:xfrm>
            <a:off x="472439" y="864973"/>
            <a:ext cx="7490123" cy="538025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</a:pPr>
            <a:endParaRPr lang="pl-PL" sz="1600" b="1" dirty="0">
              <a:ea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</a:pPr>
            <a:endParaRPr lang="pl-PL" sz="1600" b="1" dirty="0"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200" b="1" dirty="0">
                <a:solidFill>
                  <a:srgbClr val="C20021"/>
                </a:solidFill>
                <a:latin typeface="+mn-lt"/>
                <a:ea typeface="+mj-ea"/>
                <a:cs typeface="+mj-cs"/>
              </a:rPr>
              <a:t>Dziękuję za uwagę</a:t>
            </a:r>
            <a:br>
              <a:rPr lang="pl-PL" sz="3200" b="1" dirty="0">
                <a:solidFill>
                  <a:srgbClr val="C20021"/>
                </a:solidFill>
                <a:latin typeface="+mn-lt"/>
                <a:ea typeface="+mj-ea"/>
                <a:cs typeface="+mj-cs"/>
              </a:rPr>
            </a:br>
            <a:br>
              <a:rPr lang="pl-PL" sz="1800" dirty="0">
                <a:solidFill>
                  <a:srgbClr val="C20021"/>
                </a:solidFill>
                <a:latin typeface="+mn-lt"/>
                <a:ea typeface="Calibri"/>
                <a:cs typeface="Times New Roman"/>
              </a:rPr>
            </a:br>
            <a:br>
              <a:rPr lang="pl-PL" sz="1800" dirty="0">
                <a:solidFill>
                  <a:srgbClr val="C20021"/>
                </a:solidFill>
                <a:latin typeface="+mn-lt"/>
                <a:ea typeface="Calibri"/>
                <a:cs typeface="Times New Roman"/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Departament Instrumentów Finansowych                              </a:t>
            </a:r>
            <a:b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Bank Gospodarstwa Krajowego</a:t>
            </a:r>
            <a:b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Al. Jerozolimskie 7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00-955  Warszawa                                                                     </a:t>
            </a:r>
            <a:b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</a:br>
            <a:r>
              <a:rPr lang="pl-PL" sz="1800" b="1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  <a:t>tel. (22) 599 81 00</a:t>
            </a:r>
            <a:br>
              <a:rPr lang="pl-PL" sz="18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/>
                <a:cs typeface="Times New Roman"/>
              </a:rPr>
            </a:br>
            <a:endParaRPr lang="pl-PL" sz="1800" dirty="0">
              <a:solidFill>
                <a:schemeClr val="tx1">
                  <a:lumMod val="75000"/>
                </a:schemeClr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4" y="5290955"/>
            <a:ext cx="3544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199000" y="2740398"/>
            <a:ext cx="356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858465" y="5310005"/>
            <a:ext cx="3652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43" y="5611802"/>
            <a:ext cx="2697314" cy="7780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292"/>
            <a:ext cx="173994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04842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472440" y="1828990"/>
            <a:ext cx="3668239" cy="3473187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646363"/>
                </a:solidFill>
                <a:latin typeface="+mn-lt"/>
              </a:rPr>
              <a:t>Bank Gospodarstwa Krajowego jest jedynym państwowym bankiem w Polsce. </a:t>
            </a:r>
            <a:br>
              <a:rPr lang="pl-PL" sz="1800" dirty="0">
                <a:solidFill>
                  <a:srgbClr val="646363"/>
                </a:solidFill>
                <a:latin typeface="+mn-lt"/>
              </a:rPr>
            </a:br>
            <a:r>
              <a:rPr lang="pl-PL" sz="1800" dirty="0">
                <a:solidFill>
                  <a:srgbClr val="646363"/>
                </a:solidFill>
                <a:latin typeface="+mn-lt"/>
              </a:rPr>
              <a:t> </a:t>
            </a:r>
          </a:p>
          <a:p>
            <a:r>
              <a:rPr lang="pl-PL" sz="1800" dirty="0">
                <a:solidFill>
                  <a:srgbClr val="646363"/>
                </a:solidFill>
                <a:latin typeface="+mn-lt"/>
              </a:rPr>
              <a:t>Misją BGK jest wspieranie rozwoju gospodarczego kraju </a:t>
            </a:r>
            <a:br>
              <a:rPr lang="pl-PL" sz="1800" dirty="0">
                <a:solidFill>
                  <a:srgbClr val="646363"/>
                </a:solidFill>
                <a:latin typeface="+mn-lt"/>
              </a:rPr>
            </a:br>
            <a:r>
              <a:rPr lang="pl-PL" sz="1800" dirty="0">
                <a:solidFill>
                  <a:srgbClr val="646363"/>
                </a:solidFill>
                <a:latin typeface="+mn-lt"/>
              </a:rPr>
              <a:t>i podnoszenie jakości życia Polaków poprzez obsługę krajowych i regionalnych programów wsparcia</a:t>
            </a:r>
          </a:p>
          <a:p>
            <a:endParaRPr lang="pl-PL" dirty="0"/>
          </a:p>
        </p:txBody>
      </p:sp>
      <p:sp>
        <p:nvSpPr>
          <p:cNvPr id="9" name="Symbol zastępczy numeru slajdu 3"/>
          <p:cNvSpPr txBox="1">
            <a:spLocks/>
          </p:cNvSpPr>
          <p:nvPr/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646363"/>
                </a:solidFill>
              </a:rPr>
              <a:t>2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48856" y="290826"/>
            <a:ext cx="7252069" cy="9791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F002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tx2"/>
                </a:solidFill>
              </a:rPr>
              <a:t>BGK – państwowy bank rozwoju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Obraz w treści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/>
          <a:stretch/>
        </p:blipFill>
        <p:spPr bwMode="auto">
          <a:xfrm>
            <a:off x="4421163" y="2250260"/>
            <a:ext cx="4405337" cy="43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dtytuł 7"/>
          <p:cNvSpPr txBox="1">
            <a:spLocks/>
          </p:cNvSpPr>
          <p:nvPr/>
        </p:nvSpPr>
        <p:spPr>
          <a:xfrm>
            <a:off x="4936360" y="1717038"/>
            <a:ext cx="3374941" cy="43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rgbClr val="646363"/>
                </a:solidFill>
              </a:rPr>
              <a:t>Kluczowe obszary działania BGK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78470072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0362" y="1157933"/>
            <a:ext cx="8839200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Strategia inwestycyjna „</a:t>
            </a:r>
            <a:r>
              <a:rPr lang="pl-PL" sz="1800" b="1" dirty="0">
                <a:solidFill>
                  <a:schemeClr val="tx1">
                    <a:lumMod val="75000"/>
                  </a:schemeClr>
                </a:solidFill>
              </a:rPr>
              <a:t>Przedsiębiorcza Polska Wschodnia – Turystyka”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–  kluczowe założenia Ministerstwa Rozwoju – Instytucji Koordynującej, dotyczące instrumentu finansowego dla mikro, małych i średnich przedsiębiorstw działających w makroregionie.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Umowa zawarta pomiędzy Ministrem Rozwoju i Finansów a Bankiem Gospodarstwa Krajowego na zarządzania środkami wycofywanymi z instrumentów zwrotnych, finansowanych ze środków Działania 1.2 Instrumenty inżynierii finansowej </a:t>
            </a:r>
            <a:br>
              <a:rPr lang="pl-PL" sz="1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PO RPW 2007-2013.  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Tematyczna koncentracja wsparcia:  </a:t>
            </a:r>
            <a:r>
              <a:rPr lang="pl-PL" sz="1800" u="sng" dirty="0">
                <a:solidFill>
                  <a:schemeClr val="tx1">
                    <a:lumMod val="75000"/>
                  </a:schemeClr>
                </a:solidFill>
              </a:rPr>
              <a:t>dla MŚP działających w branży turystycznej </a:t>
            </a:r>
            <a:br>
              <a:rPr lang="pl-PL" sz="1800" u="sng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800" u="sng" dirty="0">
                <a:solidFill>
                  <a:schemeClr val="tx1">
                    <a:lumMod val="75000"/>
                  </a:schemeClr>
                </a:solidFill>
              </a:rPr>
              <a:t>i okołoturystycznej.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pl-PL" sz="1800" u="sng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Wsparcie udzielane na obszarze 5 województw Polski Wschodniej tj. podlaskiego, warmińsko- mazurskiego, lubelskiego, podkarpackiego i świętokrzyskiego.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Alokacja ok. 200 mln zł.</a:t>
            </a:r>
          </a:p>
          <a:p>
            <a:pPr>
              <a:spcAft>
                <a:spcPts val="1200"/>
              </a:spcAft>
            </a:pPr>
            <a:endParaRPr lang="pl-PL" sz="2000" dirty="0"/>
          </a:p>
          <a:p>
            <a:pPr>
              <a:spcAft>
                <a:spcPts val="1200"/>
              </a:spcAft>
            </a:pP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Instrument finansowy</a:t>
            </a:r>
            <a:br>
              <a:rPr lang="pl-PL" sz="3200" dirty="0"/>
            </a:br>
            <a:r>
              <a:rPr lang="pl-PL" sz="3200" dirty="0"/>
              <a:t>dla makroregionu Polski Wschodniej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1876824" cy="1786679"/>
          </a:xfrm>
          <a:prstGeom prst="rect">
            <a:avLst/>
          </a:prstGeom>
          <a:effectLst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1925" y="116632"/>
            <a:ext cx="7506419" cy="1246089"/>
          </a:xfrm>
        </p:spPr>
        <p:txBody>
          <a:bodyPr>
            <a:noAutofit/>
          </a:bodyPr>
          <a:lstStyle/>
          <a:p>
            <a:br>
              <a:rPr lang="pl-PL" sz="2800" b="0" dirty="0">
                <a:solidFill>
                  <a:srgbClr val="C20021"/>
                </a:solidFill>
              </a:rPr>
            </a:br>
            <a:r>
              <a:rPr lang="pl-PL" sz="2400" dirty="0">
                <a:solidFill>
                  <a:srgbClr val="C20021"/>
                </a:solidFill>
              </a:rPr>
              <a:t>Jak pieniądze z Projektu Przedsiębiorcza Polska Wschodnia – Turystyka  trafiają do MŚP?</a:t>
            </a:r>
            <a:br>
              <a:rPr lang="pl-PL" sz="2000" dirty="0">
                <a:solidFill>
                  <a:srgbClr val="C20021"/>
                </a:solidFill>
              </a:rPr>
            </a:br>
            <a:r>
              <a:rPr lang="pl-PL" sz="1600" b="0" dirty="0">
                <a:solidFill>
                  <a:srgbClr val="C20021"/>
                </a:solidFill>
              </a:rPr>
              <a:t>Mechanizm dystrybucji środków</a:t>
            </a:r>
            <a:br>
              <a:rPr lang="pl-PL" sz="1800" b="0" dirty="0">
                <a:solidFill>
                  <a:srgbClr val="C20021"/>
                </a:solidFill>
              </a:rPr>
            </a:br>
            <a:endParaRPr lang="pl-PL" sz="1800" b="0" dirty="0">
              <a:solidFill>
                <a:srgbClr val="C20021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518907" y="4137739"/>
            <a:ext cx="0" cy="41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4512050" y="3204622"/>
            <a:ext cx="6857" cy="4193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4482287" y="2490650"/>
            <a:ext cx="4639" cy="252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203848" y="4254623"/>
            <a:ext cx="10339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50" b="1" dirty="0">
                <a:solidFill>
                  <a:prstClr val="black"/>
                </a:solidFill>
              </a:rPr>
              <a:t>pożyczki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754133" y="1635372"/>
            <a:ext cx="3355354" cy="776204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b="1" dirty="0">
                <a:solidFill>
                  <a:prstClr val="white"/>
                </a:solidFill>
              </a:rPr>
              <a:t>Ministerstwo Rozwoju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347864" y="3618953"/>
            <a:ext cx="2221559" cy="518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Instytucje Finansowe,</a:t>
            </a:r>
          </a:p>
          <a:p>
            <a:pPr algn="ctr" defTabSz="457200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z którymi BGK zawarł Umowy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754134" y="2776906"/>
            <a:ext cx="3355354" cy="349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>
                <a:solidFill>
                  <a:prstClr val="black"/>
                </a:solidFill>
              </a:rPr>
              <a:t> </a:t>
            </a:r>
          </a:p>
          <a:p>
            <a:pPr algn="ctr" defTabSz="457200"/>
            <a:r>
              <a:rPr lang="pl-PL" sz="1400" b="1" dirty="0">
                <a:solidFill>
                  <a:schemeClr val="tx1">
                    <a:lumMod val="75000"/>
                  </a:schemeClr>
                </a:solidFill>
              </a:rPr>
              <a:t>Bank Gospodarstwa Krajowego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347865" y="4552070"/>
            <a:ext cx="2228416" cy="5180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Mikro, małe i średnie przedsiębiorstwa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39" y="5157193"/>
            <a:ext cx="369666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194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624" y="332656"/>
            <a:ext cx="7180680" cy="1030066"/>
          </a:xfrm>
        </p:spPr>
        <p:txBody>
          <a:bodyPr>
            <a:noAutofit/>
          </a:bodyPr>
          <a:lstStyle/>
          <a:p>
            <a:pPr defTabSz="457200"/>
            <a:r>
              <a:rPr lang="pl-PL" sz="2800" dirty="0">
                <a:solidFill>
                  <a:srgbClr val="C20021"/>
                </a:solidFill>
              </a:rPr>
              <a:t>Zalety instrumentów zwrotnych dla MŚP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5" y="1362722"/>
            <a:ext cx="8839200" cy="5018606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finansowanie start’upów od momentu rozpoczęcia działalności,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zwiększony dostęp do finansowania zewnętrznego,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korzystne warunki oferowane przedsiębiorcom – niskie oprocentowanie </a:t>
            </a:r>
            <a:br>
              <a:rPr lang="pl-PL" sz="1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(na zasadach de minimis lub rynkowych),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prostsze procedury pozyskania środków niż w przypadku wsparcia dotacyjnego,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krótki okres uruchamiania środków (zgodnie z regulaminami Instytucji Finansowych - nawet w ciągu kilku dni),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indywidualne podejście do każdego przedsiębiorcy,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elastyczność w spłacie,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szybki proces decyzyjny,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stały dostęp do środków.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1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Dla kogo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O wsparcie mogą ubiegać się mikro-, mali i średni przedsiębiorcy (MŚP) mający siedzibę oraz prowadzący działalność gospodarczą na terenie Polski Wschodniej, tj. w województwie: lubelskim, podkarpackim, podlaskim, świętokrzyskim, warmińsko-mazurskim.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MŚP musi prowadzić działalność w branży turystycznej oraz okołoturystycznej lub planowana inwestycja wpisuje się typy projektów objętych wsparciem 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Preferencje (niższe oprocentowanie oraz brak wymaganego wkładu własnego) będą oferowane:</a:t>
            </a:r>
          </a:p>
          <a:p>
            <a:pPr lvl="0"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obiektom posiadającym status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  <a:hlinkClick r:id="rId2" tooltip="Miejsca Przyjazne Rowerzystom"/>
              </a:rPr>
              <a:t>Miejsca Przyjaznego Rowerzystom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 w ramach Wschodniego Szlaku Rowerowego Green </a:t>
            </a:r>
            <a:r>
              <a:rPr lang="pl-PL" sz="1800" dirty="0" err="1">
                <a:solidFill>
                  <a:srgbClr val="7F7F7F">
                    <a:lumMod val="75000"/>
                  </a:srgbClr>
                </a:solidFill>
              </a:rPr>
              <a:t>Velo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;</a:t>
            </a:r>
          </a:p>
          <a:p>
            <a:pPr lvl="0"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MŚP prowadzącym działalność nie dłużej niż 2 lata </a:t>
            </a:r>
          </a:p>
          <a:p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14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2200" y="1340768"/>
            <a:ext cx="8839200" cy="51457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Wartość jednostkowej pożyczki do 500 000,00 zł.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Maksymalny okres spłaty Jednostkowej Pożyczki nie dłuższy niż 60 miesięcy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Możliwa karencja w spłacie Jednostkowej Pożyczki  do 6 miesięcy od dnia jej uruchomienia.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Pełne udokumentowanie przeznaczenia i wykorzystania środków przez pożyczkobiorcę</a:t>
            </a:r>
          </a:p>
          <a:p>
            <a:pPr lvl="0">
              <a:buClr>
                <a:srgbClr val="C2002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Wsparcie może być udzielane na zakup środków trwałych oraz wartości niematerialnych i prawnych oraz na  pokrycie wydatków:</a:t>
            </a:r>
          </a:p>
          <a:p>
            <a:pPr lvl="0">
              <a:buClr>
                <a:srgbClr val="C20021"/>
              </a:buClr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związanych z bieżącą/ obrotową działalnością</a:t>
            </a:r>
          </a:p>
          <a:p>
            <a:pPr lvl="0">
              <a:buClr>
                <a:srgbClr val="C20021"/>
              </a:buClr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na promocję i reklamę, związanych z zasadniczą częścią finansowanego przedsięwzięcia  jeżeli stanowią one element inwestycji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200" dirty="0"/>
            </a:br>
            <a:r>
              <a:rPr lang="pl-PL" sz="3200" dirty="0"/>
              <a:t>   </a:t>
            </a:r>
            <a:r>
              <a:rPr lang="pl-PL" sz="3100" dirty="0"/>
              <a:t>Pożyczka na Rozwój Turystyki  - </a:t>
            </a:r>
            <a:br>
              <a:rPr lang="pl-PL" sz="3100" dirty="0"/>
            </a:br>
            <a:r>
              <a:rPr lang="pl-PL" sz="3100" dirty="0"/>
              <a:t>   parametry produktu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8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Oprocentowanie pożyczki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Jednostkowe Pożyczki są udzielane przez Pośrednika Finansowego  na warunkach korzystniejszych niż rynkowe, zgodnie z zasadami udzielania pomocy de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minimis</a:t>
            </a: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Oprocentowanie Jednostkowej Pożyczki jest stałe i wynosi – 2,13 %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Oprocentowanie Jednostkowej Pożyczki udzielonej MŚP na przedsięwzięcie mające status  Miejsca Przyjaznego Rowerzystom w ramach 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GreenVelo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jest stałe i wynosi – 0,915 %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Oprocentowanie Jednostkowej Pożyczki udzielonej przedsiębiorstwu start-</a:t>
            </a:r>
            <a:r>
              <a:rPr lang="pl-PL" sz="1800" dirty="0" err="1">
                <a:solidFill>
                  <a:schemeClr val="tx1">
                    <a:lumMod val="75000"/>
                  </a:schemeClr>
                </a:solidFill>
              </a:rPr>
              <a:t>up</a:t>
            </a: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 jest stałe i wynosi – 0,915 %</a:t>
            </a:r>
          </a:p>
          <a:p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7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2200" y="1340768"/>
            <a:ext cx="8839200" cy="5145756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Budowa i rozbudowa obiektów noclegowych, m.in. konserwacja, renowacja, zachowanie, modernizacja, adaptacja obiektów historycznych, zabytkowych oraz poprzemysłowych wraz z otoczeniem i ich przystosowanie na cele turystyczne.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Zwiększenie jakości i standardu świadczonych usług i infrastruktury turystycznej, </a:t>
            </a:r>
            <a:br>
              <a:rPr lang="pl-PL" sz="1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np. inwestycja mająca na celu podniesienie standardu hotelu do wyższej kategorii.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Budowa i remont obiektów infrastruktury uzdrowisk, związanej z rozwojem funkcji leczniczo - wypoczynkowych na terenach gmin uzdrowiskowych.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Budowa i rozbudowa infrastruktury rekreacyjno – sportowej, rozumianej jako kompleksowa oferta usług turystycznych (np. infrastruktura transportu wodnego, stacje narciarskie, pola golfowe) oraz obiektów gastronomicznych.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tx1">
                    <a:lumMod val="75000"/>
                  </a:schemeClr>
                </a:solidFill>
              </a:rPr>
              <a:t>Produkcja i sprzedaż ekologicznej żywności (tj. wykorzystywanie lokalnych zasobów ekologicznej żywności i produktów spożywczych) oraz produkcja i sprzedaż ekologicznych produktów, innych niż żywność (np. ekologiczne kosmetyki).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200" dirty="0"/>
            </a:br>
            <a:r>
              <a:rPr lang="pl-PL" sz="3200" dirty="0"/>
              <a:t>   </a:t>
            </a:r>
            <a:r>
              <a:rPr lang="pl-PL" sz="3100" dirty="0"/>
              <a:t>Przykładowe typy projektów do wsparcia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4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9092b8c8-eab4-4465-8644-e64a7003ab05">Prezentacje poświęcone programom/produktom BGK</kategoria>
    <_dlc_DocId xmlns="51558230-da65-4863-82dc-579f45735f64">EK3D6Q4R3HVH-539-19</_dlc_DocId>
    <_dlc_DocIdUrl xmlns="51558230-da65-4863-82dc-579f45735f64">
      <Url>http://intranet/obanku/_layouts/DocIdRedir.aspx?ID=EK3D6Q4R3HVH-539-19</Url>
      <Description>EK3D6Q4R3HVH-539-19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A383F11EF0FD47BA2F513FC17373D8" ma:contentTypeVersion="1" ma:contentTypeDescription="Utwórz nowy dokument." ma:contentTypeScope="" ma:versionID="15fb924a091be7b1739d000c5c7f6830">
  <xsd:schema xmlns:xsd="http://www.w3.org/2001/XMLSchema" xmlns:xs="http://www.w3.org/2001/XMLSchema" xmlns:p="http://schemas.microsoft.com/office/2006/metadata/properties" xmlns:ns2="51558230-da65-4863-82dc-579f45735f64" xmlns:ns3="9092b8c8-eab4-4465-8644-e64a7003ab05" targetNamespace="http://schemas.microsoft.com/office/2006/metadata/properties" ma:root="true" ma:fieldsID="ee54cf2b0c9c43673b366b9afea52e00" ns2:_="" ns3:_="">
    <xsd:import namespace="51558230-da65-4863-82dc-579f45735f64"/>
    <xsd:import namespace="9092b8c8-eab4-4465-8644-e64a7003ab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b8c8-eab4-4465-8644-e64a7003ab05" elementFormDefault="qualified">
    <xsd:import namespace="http://schemas.microsoft.com/office/2006/documentManagement/types"/>
    <xsd:import namespace="http://schemas.microsoft.com/office/infopath/2007/PartnerControls"/>
    <xsd:element name="kategoria" ma:index="11" nillable="true" ma:displayName="kategoria" ma:internalName="k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8957E1-84D4-4991-9610-01C512D2C4B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115A9A4-05BD-49E4-8A1F-9AAD73AF8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26F6F-1CE0-4159-865A-B2625CDFBF39}">
  <ds:schemaRefs>
    <ds:schemaRef ds:uri="http://www.w3.org/XML/1998/namespace"/>
    <ds:schemaRef ds:uri="9092b8c8-eab4-4465-8644-e64a7003ab05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51558230-da65-4863-82dc-579f45735f64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F3D3578-0051-42B0-BB2F-418DDD528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092b8c8-eab4-4465-8644-e64a7003a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5410</TotalTime>
  <Words>422</Words>
  <Application>Microsoft Office PowerPoint</Application>
  <PresentationFormat>Pokaz na ekranie (4:3)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Verdana</vt:lpstr>
      <vt:lpstr>Wingdings</vt:lpstr>
      <vt:lpstr>BGK 2015</vt:lpstr>
      <vt:lpstr>1_Office Theme</vt:lpstr>
      <vt:lpstr>  Przedsiębiorcza Polska Wschodnia -Turystyka  Instrument finansowy wspierający MŚP</vt:lpstr>
      <vt:lpstr>Prezentacja programu PowerPoint</vt:lpstr>
      <vt:lpstr>Instrument finansowy dla makroregionu Polski Wschodniej </vt:lpstr>
      <vt:lpstr> Jak pieniądze z Projektu Przedsiębiorcza Polska Wschodnia – Turystyka  trafiają do MŚP? Mechanizm dystrybucji środków </vt:lpstr>
      <vt:lpstr>Zalety instrumentów zwrotnych dla MŚP</vt:lpstr>
      <vt:lpstr>Dla kogo ?</vt:lpstr>
      <vt:lpstr>    Pożyczka na Rozwój Turystyki  -     parametry produktu</vt:lpstr>
      <vt:lpstr>Oprocentowanie pożyczki</vt:lpstr>
      <vt:lpstr>    Przykładowe typy projektów do wsparcia</vt:lpstr>
      <vt:lpstr>    Przykładowe typy projektów do wsparcia c.d.</vt:lpstr>
      <vt:lpstr>Pośrednicy Finansowi </vt:lpstr>
      <vt:lpstr>Pośrednicy Finansowi </vt:lpstr>
      <vt:lpstr>Prezentacja programu PowerPoint</vt:lpstr>
      <vt:lpstr> </vt:lpstr>
    </vt:vector>
  </TitlesOfParts>
  <Company>Bank Gospodarstwa Krajowego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Inicjatywa JESSICA</dc:title>
  <dc:creator>Henkiel, Maciej</dc:creator>
  <cp:lastModifiedBy>Sala audytoryjna</cp:lastModifiedBy>
  <cp:revision>474</cp:revision>
  <cp:lastPrinted>2017-10-04T11:36:58Z</cp:lastPrinted>
  <dcterms:created xsi:type="dcterms:W3CDTF">2014-03-12T08:21:31Z</dcterms:created>
  <dcterms:modified xsi:type="dcterms:W3CDTF">2017-12-05T08:03:18Z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0x0101002DA383F11EF0FD47BA2F513FC17373D8</vt:lpwstr>
  </property>
  <property fmtid="{D5CDD505-2E9C-101B-9397-08002B2CF9AE}" pid="3" name="_dlc_DocIdItemGuid">
    <vt:lpwstr>1913bc11-3e19-483c-98d6-bdefe1270e94</vt:lpwstr>
  </property>
</Properties>
</file>